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84" r:id="rId3"/>
    <p:sldId id="257" r:id="rId4"/>
    <p:sldId id="258" r:id="rId5"/>
    <p:sldId id="266" r:id="rId6"/>
    <p:sldId id="265" r:id="rId7"/>
    <p:sldId id="276" r:id="rId8"/>
    <p:sldId id="275" r:id="rId9"/>
    <p:sldId id="268" r:id="rId10"/>
    <p:sldId id="270" r:id="rId11"/>
    <p:sldId id="279" r:id="rId12"/>
    <p:sldId id="277" r:id="rId13"/>
    <p:sldId id="272" r:id="rId14"/>
    <p:sldId id="280" r:id="rId15"/>
    <p:sldId id="269" r:id="rId16"/>
    <p:sldId id="271" r:id="rId17"/>
    <p:sldId id="281" r:id="rId18"/>
    <p:sldId id="283" r:id="rId19"/>
    <p:sldId id="273" r:id="rId20"/>
    <p:sldId id="274" r:id="rId21"/>
    <p:sldId id="26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8A7DC21-6359-4309-8302-11422CB9B27D}">
          <p14:sldIdLst>
            <p14:sldId id="256"/>
            <p14:sldId id="284"/>
            <p14:sldId id="257"/>
            <p14:sldId id="258"/>
            <p14:sldId id="266"/>
            <p14:sldId id="265"/>
            <p14:sldId id="276"/>
            <p14:sldId id="275"/>
            <p14:sldId id="268"/>
            <p14:sldId id="270"/>
            <p14:sldId id="279"/>
            <p14:sldId id="277"/>
            <p14:sldId id="272"/>
            <p14:sldId id="280"/>
            <p14:sldId id="269"/>
            <p14:sldId id="271"/>
            <p14:sldId id="281"/>
            <p14:sldId id="283"/>
            <p14:sldId id="273"/>
            <p14:sldId id="274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54586a4ef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54586a4ef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affc95e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affc95e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751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5affc95e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5affc95e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00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affc95e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affc95e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995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affc95e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affc95e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921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5affc95ec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5affc95ec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5affc95ec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5affc95ec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54586a4ef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54586a4ef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5affc95e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5affc95e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19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affc95e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affc95e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740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affc95e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affc95e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512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5affc95e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5affc95e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759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affc95e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affc95e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83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affc95e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affc95e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01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391600" y="69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>
            <a:off x="201225" y="385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3"/>
          </p:nvPr>
        </p:nvSpPr>
        <p:spPr>
          <a:xfrm>
            <a:off x="201225" y="4193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7E8E99"/>
              </a:buClr>
              <a:buSzPts val="1600"/>
              <a:buNone/>
              <a:defRPr sz="1600" i="1">
                <a:solidFill>
                  <a:srgbClr val="7E8E9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125" y="3110800"/>
            <a:ext cx="3225625" cy="15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2B">
  <p:cSld name="TITLE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3A">
  <p:cSld name="TITLE_1_1_1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3B">
  <p:cSld name="TITLE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4A">
  <p:cSld name="TITLE_1_1_1_1_1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4B">
  <p:cSld name="TITLE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2 Column">
  <p:cSld name="TITLE_1_1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0" y="4685775"/>
            <a:ext cx="531775" cy="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Slide 1">
  <p:cSld name="TITLE_1_1_1_1_1_1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1104850" y="129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2FF"/>
              </a:buClr>
              <a:buSzPts val="1900"/>
              <a:buNone/>
              <a:defRPr sz="1900">
                <a:solidFill>
                  <a:srgbClr val="00A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1"/>
          </p:nvPr>
        </p:nvSpPr>
        <p:spPr>
          <a:xfrm>
            <a:off x="1104850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0" y="4685775"/>
            <a:ext cx="531775" cy="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Slide 1 1">
  <p:cSld name="TITLE_1_1_1_1_1_1_1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1104850" y="129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2FF"/>
              </a:buClr>
              <a:buSzPts val="1900"/>
              <a:buNone/>
              <a:defRPr sz="1900">
                <a:solidFill>
                  <a:srgbClr val="00A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body" idx="1"/>
          </p:nvPr>
        </p:nvSpPr>
        <p:spPr>
          <a:xfrm>
            <a:off x="1104850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2"/>
          </p:nvPr>
        </p:nvSpPr>
        <p:spPr>
          <a:xfrm>
            <a:off x="4542825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4" name="Google Shape;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0" y="4685775"/>
            <a:ext cx="531775" cy="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TITLE_1_1_1_1_1_1_1_1_2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9187" y="1386075"/>
            <a:ext cx="3225625" cy="15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201225" y="490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2"/>
          </p:nvPr>
        </p:nvSpPr>
        <p:spPr>
          <a:xfrm>
            <a:off x="201225" y="395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3"/>
          </p:nvPr>
        </p:nvSpPr>
        <p:spPr>
          <a:xfrm>
            <a:off x="201225" y="4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7E8E99"/>
              </a:buClr>
              <a:buSzPts val="1600"/>
              <a:buNone/>
              <a:defRPr sz="1600" i="1">
                <a:solidFill>
                  <a:srgbClr val="7E8E9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675" y="1801175"/>
            <a:ext cx="3225625" cy="15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201225" y="490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201225" y="395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201225" y="4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7E8E99"/>
              </a:buClr>
              <a:buSzPts val="1600"/>
              <a:buNone/>
              <a:defRPr sz="1600" i="1">
                <a:solidFill>
                  <a:srgbClr val="7E8E9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050" y="1801188"/>
            <a:ext cx="3225625" cy="15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vatar Slide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0" y="4685775"/>
            <a:ext cx="531775" cy="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vatar Slide 2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0" y="4685775"/>
            <a:ext cx="531775" cy="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 1">
  <p:cSld name="TITLE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0750" y="981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2FF"/>
              </a:buClr>
              <a:buSzPts val="1900"/>
              <a:buNone/>
              <a:defRPr sz="1900">
                <a:solidFill>
                  <a:srgbClr val="00A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380750" y="159990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0" y="4685775"/>
            <a:ext cx="531775" cy="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 2">
  <p:cSld name="TITLE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380750" y="981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2FF"/>
              </a:buClr>
              <a:buSzPts val="1900"/>
              <a:buNone/>
              <a:defRPr sz="1900">
                <a:solidFill>
                  <a:srgbClr val="00A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380750" y="1599900"/>
            <a:ext cx="40311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5112900" y="1599900"/>
            <a:ext cx="40311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AutoNum type="arabicPeriod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0" y="4685775"/>
            <a:ext cx="531775" cy="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1A">
  <p:cSld name="TITLE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1B">
  <p:cSld name="TITLE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3/" TargetMode="External"/><Relationship Id="rId2" Type="http://schemas.openxmlformats.org/officeDocument/2006/relationships/hyperlink" Target="https://github.com/Sleitnick/RDC2019-Procedural-Generation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391600" y="69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Procedural Generation</a:t>
            </a:r>
            <a:endParaRPr dirty="0"/>
          </a:p>
        </p:txBody>
      </p:sp>
      <p:sp>
        <p:nvSpPr>
          <p:cNvPr id="72" name="Google Shape;72;p23"/>
          <p:cNvSpPr txBox="1">
            <a:spLocks noGrp="1"/>
          </p:cNvSpPr>
          <p:nvPr>
            <p:ph type="title" idx="2"/>
          </p:nvPr>
        </p:nvSpPr>
        <p:spPr>
          <a:xfrm>
            <a:off x="201225" y="385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Stephen Leitnick</a:t>
            </a:r>
            <a:endParaRPr dirty="0"/>
          </a:p>
        </p:txBody>
      </p:sp>
      <p:sp>
        <p:nvSpPr>
          <p:cNvPr id="73" name="Google Shape;73;p23"/>
          <p:cNvSpPr txBox="1">
            <a:spLocks noGrp="1"/>
          </p:cNvSpPr>
          <p:nvPr>
            <p:ph type="title" idx="3"/>
          </p:nvPr>
        </p:nvSpPr>
        <p:spPr>
          <a:xfrm>
            <a:off x="201225" y="4193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Engineer</a:t>
            </a:r>
            <a:endParaRPr dirty="0"/>
          </a:p>
        </p:txBody>
      </p:sp>
      <p:sp>
        <p:nvSpPr>
          <p:cNvPr id="6" name="Google Shape;73;p23">
            <a:extLst>
              <a:ext uri="{FF2B5EF4-FFF2-40B4-BE49-F238E27FC236}">
                <a16:creationId xmlns:a16="http://schemas.microsoft.com/office/drawing/2014/main" id="{6626BBEF-95C7-4205-BD97-12064D8CF0E4}"/>
              </a:ext>
            </a:extLst>
          </p:cNvPr>
          <p:cNvSpPr txBox="1">
            <a:spLocks/>
          </p:cNvSpPr>
          <p:nvPr/>
        </p:nvSpPr>
        <p:spPr>
          <a:xfrm>
            <a:off x="391600" y="116734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8E99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7E8E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Not Just for Terrain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1104850" y="129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GENERATING HEIGHTMAPS</a:t>
            </a:r>
            <a:endParaRPr dirty="0"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104850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Understanding </a:t>
            </a:r>
            <a:r>
              <a:rPr lang="en-US" dirty="0" err="1">
                <a:solidFill>
                  <a:srgbClr val="00A2FF"/>
                </a:solidFill>
                <a:latin typeface="Consolas" panose="020B0609020204030204" pitchFamily="49" charset="0"/>
              </a:rPr>
              <a:t>math.noise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Takes 1 to 3 arguments (X, Y, Z)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Returns a number between (-0.5, 0.5)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Small deviation possible. Clamp value: </a:t>
            </a:r>
            <a:r>
              <a:rPr lang="en-US" dirty="0" err="1">
                <a:solidFill>
                  <a:srgbClr val="00A2FF"/>
                </a:solidFill>
                <a:latin typeface="Consolas" panose="020B0609020204030204" pitchFamily="49" charset="0"/>
              </a:rPr>
              <a:t>math.clamp</a:t>
            </a:r>
            <a:r>
              <a:rPr lang="en-US" dirty="0">
                <a:solidFill>
                  <a:srgbClr val="00A2FF"/>
                </a:solidFill>
                <a:latin typeface="Consolas" panose="020B0609020204030204" pitchFamily="49" charset="0"/>
              </a:rPr>
              <a:t>(n, -0.5, 0.5)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Pure function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Can be “seeded” by offsetting the inputted X, Y, and Z arguments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rgbClr val="00A2FF"/>
                </a:solidFill>
                <a:latin typeface="Consolas" panose="020B0609020204030204" pitchFamily="49" charset="0"/>
              </a:rPr>
              <a:t>local n = </a:t>
            </a:r>
            <a:r>
              <a:rPr lang="en-US" dirty="0" err="1">
                <a:solidFill>
                  <a:srgbClr val="00A2FF"/>
                </a:solidFill>
                <a:latin typeface="Consolas" panose="020B0609020204030204" pitchFamily="49" charset="0"/>
              </a:rPr>
              <a:t>math.noise</a:t>
            </a:r>
            <a:r>
              <a:rPr lang="en-US" dirty="0">
                <a:solidFill>
                  <a:srgbClr val="00A2FF"/>
                </a:solidFill>
                <a:latin typeface="Consolas" panose="020B0609020204030204" pitchFamily="49" charset="0"/>
              </a:rPr>
              <a:t>(x + seed, y + seed)</a:t>
            </a:r>
            <a:endParaRPr dirty="0">
              <a:solidFill>
                <a:srgbClr val="00A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1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1104850" y="129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GENERATING HEIGHTMAPS</a:t>
            </a:r>
            <a:endParaRPr dirty="0"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104850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Creating a heightmap using noise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11ABFF-1292-49B3-B761-07361E01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33307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7399E-DC1B-4E8D-9566-CA7C1C9C7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1"/>
            <a:ext cx="5288280" cy="2646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33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-07-15 01-42-44">
            <a:hlinkClick r:id="" action="ppaction://media"/>
            <a:extLst>
              <a:ext uri="{FF2B5EF4-FFF2-40B4-BE49-F238E27FC236}">
                <a16:creationId xmlns:a16="http://schemas.microsoft.com/office/drawing/2014/main" id="{173C1A2F-BFD2-41B0-8EFB-3318AF8B2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1104850" y="129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GENERATING HEIGHTMAPS</a:t>
            </a:r>
            <a:endParaRPr dirty="0"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104850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Creating a heightmap using noise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Using Fractal Brownian Motion (</a:t>
            </a:r>
            <a:r>
              <a:rPr lang="en-US" dirty="0" err="1"/>
              <a:t>fBm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Allows us to fine-tune the generator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Still uses Perlin Noise under the hood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Keywords: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solidFill>
                  <a:srgbClr val="00A2FF"/>
                </a:solidFill>
              </a:rPr>
              <a:t>Amplitude</a:t>
            </a:r>
            <a:r>
              <a:rPr lang="en-US" dirty="0"/>
              <a:t> – How “tall” the heightmap can be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solidFill>
                  <a:srgbClr val="00A2FF"/>
                </a:solidFill>
              </a:rPr>
              <a:t>Frequency</a:t>
            </a:r>
            <a:r>
              <a:rPr lang="en-US" dirty="0"/>
              <a:t> – Resolution of heightmap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solidFill>
                  <a:srgbClr val="00A2FF"/>
                </a:solidFill>
              </a:rPr>
              <a:t>Octaves</a:t>
            </a:r>
            <a:r>
              <a:rPr lang="en-US" dirty="0"/>
              <a:t> – Number of noise iterations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solidFill>
                  <a:srgbClr val="00A2FF"/>
                </a:solidFill>
              </a:rPr>
              <a:t>Lacunarity</a:t>
            </a:r>
            <a:r>
              <a:rPr lang="en-US" dirty="0"/>
              <a:t> – Frequency multiplier per iteration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solidFill>
                  <a:srgbClr val="00A2FF"/>
                </a:solidFill>
              </a:rPr>
              <a:t>Gain</a:t>
            </a:r>
            <a:r>
              <a:rPr lang="en-US" dirty="0"/>
              <a:t> – Amplitude multiplier per iteration (AKA “Persistence”)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2C284C-378B-4C87-906D-261E15BD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44253" cy="5143500"/>
          </a:xfrm>
          <a:prstGeom prst="rect">
            <a:avLst/>
          </a:prstGeom>
        </p:spPr>
      </p:pic>
      <p:pic>
        <p:nvPicPr>
          <p:cNvPr id="5" name="Picture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D29D6AE-6027-4E98-8C71-3DCFE4F2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460" y="0"/>
            <a:ext cx="5463540" cy="3699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302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-07-15 02-26-55">
            <a:hlinkClick r:id="" action="ppaction://media"/>
            <a:extLst>
              <a:ext uri="{FF2B5EF4-FFF2-40B4-BE49-F238E27FC236}">
                <a16:creationId xmlns:a16="http://schemas.microsoft.com/office/drawing/2014/main" id="{9F860B12-D497-42CE-AA8C-DBAE17145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/>
        </p:nvSpPr>
        <p:spPr>
          <a:xfrm>
            <a:off x="311688" y="20461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A2FF"/>
                </a:solidFill>
              </a:rPr>
              <a:t>USING HEIGHTMAPS TO BUILD WORLDS</a:t>
            </a:r>
            <a:endParaRPr sz="2800" dirty="0">
              <a:solidFill>
                <a:srgbClr val="00A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79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1104850" y="129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HEIGHTMAPS TO BUILD WORLDS</a:t>
            </a:r>
            <a:endParaRPr dirty="0"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104850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Thinking Outside the Box</a:t>
            </a:r>
            <a:endParaRPr dirty="0"/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dirty="0"/>
              <a:t>Not just “height”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E.g. Darker colors = higher tree density</a:t>
            </a:r>
            <a:br>
              <a:rPr lang="en" dirty="0"/>
            </a:b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Examples</a:t>
            </a:r>
            <a:endParaRPr dirty="0"/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dirty="0"/>
              <a:t>Forest</a:t>
            </a: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dirty="0"/>
              <a:t>City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04455ED-F5BE-4A37-93DD-9B71E3A60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1726305"/>
            <a:ext cx="3437701" cy="31078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11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49E11-D266-4CA3-9CFA-B0B5CCDC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0706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4E378-8040-451F-A7DC-7FF3E599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88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8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table&#10;&#10;Description automatically generated">
            <a:extLst>
              <a:ext uri="{FF2B5EF4-FFF2-40B4-BE49-F238E27FC236}">
                <a16:creationId xmlns:a16="http://schemas.microsoft.com/office/drawing/2014/main" id="{D574EDC8-8BB0-4096-95C1-7A4E766F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4256237"/>
          </a:xfrm>
          <a:prstGeom prst="rect">
            <a:avLst/>
          </a:prstGeom>
        </p:spPr>
      </p:pic>
      <p:pic>
        <p:nvPicPr>
          <p:cNvPr id="7" name="Picture 6" descr="A picture containing sky, circuit, cake, electronics&#10;&#10;Description automatically generated">
            <a:extLst>
              <a:ext uri="{FF2B5EF4-FFF2-40B4-BE49-F238E27FC236}">
                <a16:creationId xmlns:a16="http://schemas.microsoft.com/office/drawing/2014/main" id="{3D215311-D539-4A3A-A797-5A13FBC4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367410"/>
            <a:ext cx="3429000" cy="17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6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1104850" y="129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104850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Procedural generation is not just for Roblox Terrain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Think outside the box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Flight paths </a:t>
            </a:r>
            <a:r>
              <a:rPr lang="en-US"/>
              <a:t>for birds</a:t>
            </a:r>
            <a:endParaRPr lang="en-US" dirty="0"/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Paths for animals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Rivers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Weather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The internet is full of resources on procedural generation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Take small steps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Practice generating heightmaps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Use heightmaps to generate parts or trees</a:t>
            </a:r>
          </a:p>
        </p:txBody>
      </p:sp>
    </p:spTree>
    <p:extLst>
      <p:ext uri="{BB962C8B-B14F-4D97-AF65-F5344CB8AC3E}">
        <p14:creationId xmlns:p14="http://schemas.microsoft.com/office/powerpoint/2010/main" val="290343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table&#10;&#10;Description automatically generated">
            <a:extLst>
              <a:ext uri="{FF2B5EF4-FFF2-40B4-BE49-F238E27FC236}">
                <a16:creationId xmlns:a16="http://schemas.microsoft.com/office/drawing/2014/main" id="{798A748F-FAA6-4851-B649-5871E132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42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4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B620-2DD4-49B2-A996-0242FDF2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15CA9-034A-487D-9D7E-1EB35B4AF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https://github.com/Sleitnick/RDC2019-Procedural-Generation</a:t>
            </a:r>
            <a:endParaRPr lang="en-US" dirty="0"/>
          </a:p>
          <a:p>
            <a:r>
              <a:rPr lang="en-US" dirty="0">
                <a:hlinkClick r:id="rId3"/>
              </a:rPr>
              <a:t>https://thebookofshaders.com/13/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4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/>
        </p:nvSpPr>
        <p:spPr>
          <a:xfrm>
            <a:off x="311688" y="20858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Thank you for your time.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FA34EB16-2571-4152-94C9-20B8332E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301" y="2016992"/>
            <a:ext cx="2666424" cy="2666424"/>
          </a:xfrm>
          <a:prstGeom prst="rect">
            <a:avLst/>
          </a:prstGeom>
        </p:spPr>
      </p:pic>
      <p:sp>
        <p:nvSpPr>
          <p:cNvPr id="79" name="Google Shape;79;p24"/>
          <p:cNvSpPr txBox="1">
            <a:spLocks noGrp="1"/>
          </p:cNvSpPr>
          <p:nvPr>
            <p:ph type="title" idx="4294967295"/>
          </p:nvPr>
        </p:nvSpPr>
        <p:spPr>
          <a:xfrm>
            <a:off x="1650063" y="445913"/>
            <a:ext cx="57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A2FF"/>
                </a:solidFill>
              </a:rPr>
              <a:t>ABOUT M</a:t>
            </a:r>
            <a:r>
              <a:rPr lang="en-US" dirty="0">
                <a:solidFill>
                  <a:srgbClr val="00A2FF"/>
                </a:solidFill>
              </a:rPr>
              <a:t>E</a:t>
            </a:r>
            <a:endParaRPr dirty="0">
              <a:solidFill>
                <a:srgbClr val="00A2FF"/>
              </a:solidFill>
            </a:endParaRPr>
          </a:p>
        </p:txBody>
      </p:sp>
      <p:sp>
        <p:nvSpPr>
          <p:cNvPr id="80" name="Google Shape;80;p24"/>
          <p:cNvSpPr txBox="1">
            <a:spLocks noGrp="1"/>
          </p:cNvSpPr>
          <p:nvPr>
            <p:ph type="title" idx="4294967295"/>
          </p:nvPr>
        </p:nvSpPr>
        <p:spPr>
          <a:xfrm>
            <a:off x="3179325" y="1348113"/>
            <a:ext cx="26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Stephen Leitnick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81" name="Google Shape;81;p24"/>
          <p:cNvSpPr txBox="1">
            <a:spLocks noGrp="1"/>
          </p:cNvSpPr>
          <p:nvPr>
            <p:ph type="title" idx="4294967295"/>
          </p:nvPr>
        </p:nvSpPr>
        <p:spPr>
          <a:xfrm>
            <a:off x="3405525" y="1673570"/>
            <a:ext cx="22140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AAB4BC"/>
                </a:solidFill>
              </a:rPr>
              <a:t>Software Engineer</a:t>
            </a:r>
            <a:endParaRPr sz="1400" i="1" dirty="0">
              <a:solidFill>
                <a:srgbClr val="AAB4BC"/>
              </a:solidFill>
            </a:endParaRPr>
          </a:p>
        </p:txBody>
      </p:sp>
      <p:sp>
        <p:nvSpPr>
          <p:cNvPr id="82" name="Google Shape;82;p24"/>
          <p:cNvSpPr txBox="1">
            <a:spLocks noGrp="1"/>
          </p:cNvSpPr>
          <p:nvPr>
            <p:ph type="title" idx="4294967295"/>
          </p:nvPr>
        </p:nvSpPr>
        <p:spPr>
          <a:xfrm>
            <a:off x="3405550" y="4283238"/>
            <a:ext cx="22140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A2FF"/>
                </a:solidFill>
              </a:rPr>
              <a:t>Crazyman32</a:t>
            </a:r>
            <a:endParaRPr sz="1400" dirty="0">
              <a:solidFill>
                <a:srgbClr val="00A2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1380750" y="981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AGENDA</a:t>
            </a:r>
            <a:endParaRPr sz="1900" dirty="0"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1"/>
          </p:nvPr>
        </p:nvSpPr>
        <p:spPr>
          <a:xfrm>
            <a:off x="1380750" y="159990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 dirty="0"/>
              <a:t>What is Procedural Generation?</a:t>
            </a:r>
            <a:br>
              <a:rPr lang="en" dirty="0"/>
            </a:b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 dirty="0"/>
              <a:t>Generating Heightmaps</a:t>
            </a:r>
            <a:endParaRPr sz="1200" dirty="0"/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-US" dirty="0"/>
              <a:t>Using Perlin Noise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AutoNum type="romanLcPeriod"/>
            </a:pPr>
            <a:r>
              <a:rPr lang="en-US" dirty="0"/>
              <a:t>Perlin Noise defined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AutoNum type="romanLcPeriod"/>
            </a:pPr>
            <a:r>
              <a:rPr lang="en-US" dirty="0"/>
              <a:t>Generating Heightmaps using </a:t>
            </a:r>
            <a:r>
              <a:rPr lang="en-US" i="1" dirty="0" err="1"/>
              <a:t>fBm</a:t>
            </a:r>
            <a:endParaRPr lang="en" i="1" dirty="0"/>
          </a:p>
          <a:p>
            <a:pPr marL="137160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endParaRPr lang="en" dirty="0"/>
          </a:p>
          <a:p>
            <a:pPr lvl="0">
              <a:lnSpc>
                <a:spcPct val="150000"/>
              </a:lnSpc>
            </a:pPr>
            <a:r>
              <a:rPr lang="en" dirty="0"/>
              <a:t>Using Heightmaps to Build World</a:t>
            </a:r>
            <a:r>
              <a:rPr lang="en-US" dirty="0"/>
              <a:t>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en-US" dirty="0"/>
              <a:t>Thinking Outside the Box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en-US" dirty="0"/>
              <a:t>Studio Examples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/>
        </p:nvSpPr>
        <p:spPr>
          <a:xfrm>
            <a:off x="311688" y="20461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A2FF"/>
                </a:solidFill>
              </a:rPr>
              <a:t>WHAT IS PROCEDURAL GENERATION?</a:t>
            </a:r>
            <a:endParaRPr sz="2800" dirty="0">
              <a:solidFill>
                <a:srgbClr val="00A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59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1104850" y="129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PROCEDURAL GENERATION?</a:t>
            </a:r>
            <a:endParaRPr dirty="0"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104850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b="1" dirty="0"/>
              <a:t>Defined</a:t>
            </a:r>
            <a:r>
              <a:rPr lang="en-US" dirty="0"/>
              <a:t>: Using algorithms to create data using pure functions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As opposed to creating the data manually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Example: Rolling Hills</a:t>
            </a:r>
            <a:br>
              <a:rPr lang="en" dirty="0"/>
            </a:b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In Video Games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Large, realistic worlds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Infinite possibilities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Easy to recreate exact replicas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671CB1-ABBD-49FF-82B7-4B1FB511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53567" cy="5143500"/>
          </a:xfrm>
          <a:prstGeom prst="rect">
            <a:avLst/>
          </a:prstGeom>
        </p:spPr>
      </p:pic>
      <p:pic>
        <p:nvPicPr>
          <p:cNvPr id="13" name="Picture 12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68B02C05-7EF8-465E-9536-FDF229B3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37" y="0"/>
            <a:ext cx="5533963" cy="2864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86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-07-14 21-17-56">
            <a:hlinkClick r:id="" action="ppaction://media"/>
            <a:extLst>
              <a:ext uri="{FF2B5EF4-FFF2-40B4-BE49-F238E27FC236}">
                <a16:creationId xmlns:a16="http://schemas.microsoft.com/office/drawing/2014/main" id="{C98E723C-426C-4B5C-9BCE-C92F066AF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1104850" y="1290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PROCEDURAL GENERATION?</a:t>
            </a:r>
            <a:endParaRPr dirty="0"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104850" y="1908950"/>
            <a:ext cx="8520600" cy="3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b="1" dirty="0"/>
              <a:t>Defined</a:t>
            </a:r>
            <a:r>
              <a:rPr lang="en-US" dirty="0"/>
              <a:t>: Using algorithms to create data using pure functions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As opposed to creating the data manually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Example: Rolling Hills</a:t>
            </a:r>
            <a:br>
              <a:rPr lang="en" dirty="0"/>
            </a:b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In Video Games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Large, realistic worlds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Infinite possibilities</a:t>
            </a:r>
          </a:p>
          <a:p>
            <a:pPr lvl="1" indent="-304800">
              <a:lnSpc>
                <a:spcPct val="150000"/>
              </a:lnSpc>
              <a:spcBef>
                <a:spcPts val="0"/>
              </a:spcBef>
              <a:buSzPts val="1200"/>
              <a:buChar char="●"/>
            </a:pPr>
            <a:r>
              <a:rPr lang="en-US" dirty="0"/>
              <a:t>Easy to recreate exact replicas</a:t>
            </a:r>
          </a:p>
        </p:txBody>
      </p:sp>
    </p:spTree>
    <p:extLst>
      <p:ext uri="{BB962C8B-B14F-4D97-AF65-F5344CB8AC3E}">
        <p14:creationId xmlns:p14="http://schemas.microsoft.com/office/powerpoint/2010/main" val="412979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/>
        </p:nvSpPr>
        <p:spPr>
          <a:xfrm>
            <a:off x="311688" y="20461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A2FF"/>
                </a:solidFill>
              </a:rPr>
              <a:t>GENERATING HEIGHTMAPS</a:t>
            </a:r>
            <a:endParaRPr sz="2800" dirty="0">
              <a:solidFill>
                <a:srgbClr val="00A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7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332</Words>
  <Application>Microsoft Office PowerPoint</Application>
  <PresentationFormat>On-screen Show (16:9)</PresentationFormat>
  <Paragraphs>80</Paragraphs>
  <Slides>21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Consolas</vt:lpstr>
      <vt:lpstr>Simple Light</vt:lpstr>
      <vt:lpstr>Procedural Generation</vt:lpstr>
      <vt:lpstr>PowerPoint Presentation</vt:lpstr>
      <vt:lpstr>ABOUT ME</vt:lpstr>
      <vt:lpstr>AGENDA</vt:lpstr>
      <vt:lpstr>PowerPoint Presentation</vt:lpstr>
      <vt:lpstr>WHAT IS PROCEDURAL GENERATION?</vt:lpstr>
      <vt:lpstr>PowerPoint Presentation</vt:lpstr>
      <vt:lpstr>WHAT IS PROCEDURAL GENERATION?</vt:lpstr>
      <vt:lpstr>PowerPoint Presentation</vt:lpstr>
      <vt:lpstr>GENERATING HEIGHTMAPS</vt:lpstr>
      <vt:lpstr>GENERATING HEIGHTMAPS</vt:lpstr>
      <vt:lpstr>PowerPoint Presentation</vt:lpstr>
      <vt:lpstr>GENERATING HEIGHTMAPS</vt:lpstr>
      <vt:lpstr>PowerPoint Presentation</vt:lpstr>
      <vt:lpstr>PowerPoint Presentation</vt:lpstr>
      <vt:lpstr>USING HEIGHTMAPS TO BUILD WORLDS</vt:lpstr>
      <vt:lpstr>PowerPoint Presentation</vt:lpstr>
      <vt:lpstr>PowerPoint Presentation</vt:lpstr>
      <vt:lpstr>CONCLUSION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Stephen Leitnick</dc:creator>
  <cp:lastModifiedBy>Stephen Leitnick</cp:lastModifiedBy>
  <cp:revision>120</cp:revision>
  <dcterms:modified xsi:type="dcterms:W3CDTF">2019-08-15T21:29:29Z</dcterms:modified>
</cp:coreProperties>
</file>